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1" r:id="rId6"/>
    <p:sldId id="265" r:id="rId7"/>
    <p:sldId id="264" r:id="rId8"/>
    <p:sldId id="266" r:id="rId9"/>
    <p:sldId id="263" r:id="rId10"/>
    <p:sldId id="267" r:id="rId11"/>
    <p:sldId id="260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794C8-E216-4D9B-91EC-63D8C27E7177}" v="131" dt="2022-11-09T06:12:25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2F2-F553-4E1B-821F-7E5FB861CCB2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0C1C-0CBC-477E-9E51-7F956F394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04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2F2-F553-4E1B-821F-7E5FB861CCB2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0C1C-0CBC-477E-9E51-7F956F394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06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2F2-F553-4E1B-821F-7E5FB861CCB2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0C1C-0CBC-477E-9E51-7F956F394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05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2F2-F553-4E1B-821F-7E5FB861CCB2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0C1C-0CBC-477E-9E51-7F956F394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3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2F2-F553-4E1B-821F-7E5FB861CCB2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0C1C-0CBC-477E-9E51-7F956F394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85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2F2-F553-4E1B-821F-7E5FB861CCB2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0C1C-0CBC-477E-9E51-7F956F394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74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2F2-F553-4E1B-821F-7E5FB861CCB2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0C1C-0CBC-477E-9E51-7F956F394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41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2F2-F553-4E1B-821F-7E5FB861CCB2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0C1C-0CBC-477E-9E51-7F956F394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90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2F2-F553-4E1B-821F-7E5FB861CCB2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0C1C-0CBC-477E-9E51-7F956F394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56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2F2-F553-4E1B-821F-7E5FB861CCB2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0C1C-0CBC-477E-9E51-7F956F394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08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2F2-F553-4E1B-821F-7E5FB861CCB2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0C1C-0CBC-477E-9E51-7F956F394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57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7B2F2-F553-4E1B-821F-7E5FB861CCB2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0C1C-0CBC-477E-9E51-7F956F394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60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/>
              <a:t>Denoising</a:t>
            </a:r>
            <a:r>
              <a:rPr lang="en-US" altLang="zh-TW" dirty="0"/>
              <a:t> Diffusion Probabilistic Models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96954" y="3701819"/>
            <a:ext cx="331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https://arxiv.org/abs/2006.11239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769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pic>
        <p:nvPicPr>
          <p:cNvPr id="3" name="圖片 3" descr="一張含有 桌 的圖片&#10;&#10;自動產生的描述">
            <a:extLst>
              <a:ext uri="{FF2B5EF4-FFF2-40B4-BE49-F238E27FC236}">
                <a16:creationId xmlns:a16="http://schemas.microsoft.com/office/drawing/2014/main" id="{7272E5F6-05C1-4248-6BD5-B492EC565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814" y="1277230"/>
            <a:ext cx="3021980" cy="2881762"/>
          </a:xfrm>
          <a:prstGeom prst="rect">
            <a:avLst/>
          </a:prstGeom>
        </p:spPr>
      </p:pic>
      <p:pic>
        <p:nvPicPr>
          <p:cNvPr id="4" name="圖片 4" descr="一張含有 文字, 個人, 擺姿勢, 人 的圖片&#10;&#10;自動產生的描述">
            <a:extLst>
              <a:ext uri="{FF2B5EF4-FFF2-40B4-BE49-F238E27FC236}">
                <a16:creationId xmlns:a16="http://schemas.microsoft.com/office/drawing/2014/main" id="{1D3A6213-0B6D-1731-188F-6F339288B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61" y="4372279"/>
            <a:ext cx="8179418" cy="209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1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sz="2000" dirty="0">
                <a:ea typeface="新細明體"/>
              </a:rPr>
              <a:t>achieved high quality image generation without adversarial training</a:t>
            </a:r>
          </a:p>
          <a:p>
            <a:r>
              <a:rPr lang="en-US" altLang="zh-TW" sz="2000" dirty="0" err="1">
                <a:ea typeface="新細明體"/>
              </a:rPr>
              <a:t>Aquire</a:t>
            </a:r>
            <a:r>
              <a:rPr lang="en-US" altLang="zh-TW" sz="2000" dirty="0">
                <a:ea typeface="新細明體"/>
              </a:rPr>
              <a:t> simple training objective , Reverse process  predict </a:t>
            </a:r>
            <a:r>
              <a:rPr lang="zh-TW" altLang="zh-TW" sz="2000" dirty="0">
                <a:ea typeface="新細明體"/>
              </a:rPr>
              <a:t>ε</a:t>
            </a:r>
            <a:r>
              <a:rPr lang="en-US" altLang="zh-TW" sz="2000" dirty="0">
                <a:ea typeface="新細明體"/>
              </a:rPr>
              <a:t> instead of µ</a:t>
            </a:r>
            <a:endParaRPr lang="en-US" altLang="zh-TW" sz="2000" dirty="0">
              <a:ea typeface="新細明體"/>
              <a:cs typeface="Calibri"/>
            </a:endParaRPr>
          </a:p>
          <a:p>
            <a:r>
              <a:rPr lang="en-US" altLang="zh-TW" sz="2000" dirty="0">
                <a:ea typeface="新細明體"/>
              </a:rPr>
              <a:t>Many follow-up research Improve diffusion base model based on this architecture</a:t>
            </a:r>
            <a:endParaRPr lang="zh-TW" altLang="en-US" sz="2000"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3834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834" y="2430540"/>
            <a:ext cx="8229600" cy="1143000"/>
          </a:xfrm>
        </p:spPr>
        <p:txBody>
          <a:bodyPr/>
          <a:lstStyle/>
          <a:p>
            <a:r>
              <a:rPr lang="en-US" altLang="zh-TW" dirty="0">
                <a:ea typeface="新細明體"/>
                <a:cs typeface="Calibri"/>
              </a:rPr>
              <a:t>Thanks for your listening</a:t>
            </a:r>
          </a:p>
        </p:txBody>
      </p:sp>
    </p:spTree>
    <p:extLst>
      <p:ext uri="{BB962C8B-B14F-4D97-AF65-F5344CB8AC3E}">
        <p14:creationId xmlns:p14="http://schemas.microsoft.com/office/powerpoint/2010/main" val="427875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dirty="0"/>
              <a:t>Introduction</a:t>
            </a:r>
          </a:p>
          <a:p>
            <a:pPr marL="514350" indent="-514350">
              <a:buAutoNum type="arabicPeriod"/>
            </a:pPr>
            <a:r>
              <a:rPr lang="en-US" altLang="zh-TW" dirty="0"/>
              <a:t>Method</a:t>
            </a:r>
          </a:p>
          <a:p>
            <a:pPr marL="514350" indent="-514350">
              <a:buAutoNum type="arabicPeriod"/>
            </a:pPr>
            <a:r>
              <a:rPr lang="en-US" altLang="zh-TW" dirty="0"/>
              <a:t>Experiment</a:t>
            </a:r>
          </a:p>
          <a:p>
            <a:pPr marL="0" indent="0">
              <a:buNone/>
            </a:pPr>
            <a:r>
              <a:rPr lang="en-US" altLang="zh-TW" dirty="0"/>
              <a:t>4.  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888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7" y="3519023"/>
            <a:ext cx="8229600" cy="202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373F202D-83F8-1754-3EE9-0E9758CA3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77" y="5650003"/>
            <a:ext cx="8051037" cy="895263"/>
          </a:xfrm>
          <a:prstGeom prst="rect">
            <a:avLst/>
          </a:prstGeom>
        </p:spPr>
      </p:pic>
      <p:pic>
        <p:nvPicPr>
          <p:cNvPr id="5" name="圖片 6">
            <a:extLst>
              <a:ext uri="{FF2B5EF4-FFF2-40B4-BE49-F238E27FC236}">
                <a16:creationId xmlns:a16="http://schemas.microsoft.com/office/drawing/2014/main" id="{D7B577C9-D2F1-E0E7-0F62-875D6F8FD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551" y="1317730"/>
            <a:ext cx="4479775" cy="22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2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US" altLang="zh-TW" dirty="0"/>
              <a:t>Method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502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Forward Process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22" y="6093296"/>
            <a:ext cx="2473846" cy="65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731836" y="5674340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/>
              <a:t>Reparameterization</a:t>
            </a:r>
            <a:endParaRPr lang="en-US" altLang="zh-TW" b="1" dirty="0"/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3645024"/>
            <a:ext cx="2808312" cy="2065426"/>
          </a:xfr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457200" y="3501008"/>
            <a:ext cx="5050904" cy="262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內容版面配置區 2"/>
              <p:cNvSpPr txBox="1">
                <a:spLocks/>
              </p:cNvSpPr>
              <p:nvPr/>
            </p:nvSpPr>
            <p:spPr>
              <a:xfrm>
                <a:off x="755576" y="3970384"/>
                <a:ext cx="5698976" cy="16864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000" dirty="0"/>
                  <a:t>It admits 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0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/>
                  <a:t>at an arbitrary </a:t>
                </a:r>
                <a:r>
                  <a:rPr lang="en-US" altLang="zh-TW" sz="2000" dirty="0" err="1"/>
                  <a:t>timestep</a:t>
                </a:r>
                <a:r>
                  <a:rPr lang="en-US" altLang="zh-TW" sz="2000" dirty="0"/>
                  <a:t> t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1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70384"/>
                <a:ext cx="5698976" cy="1686402"/>
              </a:xfrm>
              <a:prstGeom prst="rect">
                <a:avLst/>
              </a:prstGeom>
              <a:blipFill rotWithShape="1">
                <a:blip r:embed="rId5"/>
                <a:stretch>
                  <a:fillRect l="-963" t="-18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731836" y="331634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Notation</a:t>
            </a:r>
            <a:endParaRPr lang="zh-TW" alt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22" y="1869204"/>
            <a:ext cx="10096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6732943" y="1340768"/>
            <a:ext cx="234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/>
              <a:t>Variancec</a:t>
            </a:r>
            <a:r>
              <a:rPr lang="en-US" altLang="zh-TW" b="1" dirty="0"/>
              <a:t> schedule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505745" y="1869204"/>
            <a:ext cx="167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linear from 0.0001 ~ 0.02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0" y="5157191"/>
            <a:ext cx="5348267" cy="673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38740" y="5908630"/>
                <a:ext cx="5733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altLang="zh-TW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300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  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500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  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700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900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1000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0" y="5908630"/>
                <a:ext cx="57334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6732943" y="2638313"/>
            <a:ext cx="228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/>
              <a:t>Timestep</a:t>
            </a:r>
            <a:r>
              <a:rPr lang="en-US" altLang="zh-TW" b="1" dirty="0"/>
              <a:t> </a:t>
            </a:r>
          </a:p>
          <a:p>
            <a:r>
              <a:rPr lang="en-US" altLang="zh-TW" dirty="0"/>
              <a:t>      T = 1000</a:t>
            </a:r>
            <a:endParaRPr lang="zh-TW" altLang="en-US" dirty="0"/>
          </a:p>
        </p:txBody>
      </p:sp>
      <p:pic>
        <p:nvPicPr>
          <p:cNvPr id="3" name="圖片 12" descr="一張含有 文字 的圖片&#10;&#10;自動產生的描述">
            <a:extLst>
              <a:ext uri="{FF2B5EF4-FFF2-40B4-BE49-F238E27FC236}">
                <a16:creationId xmlns:a16="http://schemas.microsoft.com/office/drawing/2014/main" id="{85474D53-8083-9D09-C509-EEAEDD914E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077" y="1577887"/>
            <a:ext cx="5039011" cy="19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7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Objective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5928292" cy="129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49" y="6208182"/>
            <a:ext cx="5774283" cy="43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75" y="3551879"/>
            <a:ext cx="5263395" cy="45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43" y="1655739"/>
            <a:ext cx="6431309" cy="49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17232"/>
            <a:ext cx="40862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51272" y="505382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Note:</a:t>
            </a:r>
            <a:endParaRPr lang="zh-TW" alt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11" y="4032989"/>
            <a:ext cx="4252073" cy="53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32744" y="4570607"/>
                <a:ext cx="5427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We can use our model to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altLang="zh-TW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or</m:t>
                    </m:r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1" smtClean="0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1" smtClean="0">
                            <a:latin typeface="Cambria Math"/>
                          </a:rPr>
                          <m:t>θ</m:t>
                        </m:r>
                      </m:sub>
                    </m:sSub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or</m:t>
                    </m:r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1" smtClean="0">
                            <a:latin typeface="Cambria Math"/>
                          </a:rPr>
                          <m:t>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1" smtClean="0">
                            <a:latin typeface="Cambria Math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altLang="zh-TW" b="0" dirty="0"/>
                  <a:t> , and the author choose to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>
                            <a:latin typeface="Cambria Math"/>
                          </a:rPr>
                          <m:t>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i="1">
                            <a:latin typeface="Cambria Math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endParaRPr lang="en-US" altLang="zh-TW" b="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744" y="4570607"/>
                <a:ext cx="5427488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89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80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Reverse Process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20" y="5085184"/>
            <a:ext cx="7432563" cy="953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53224" y="6093296"/>
                <a:ext cx="75792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 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1000</m:t>
                        </m:r>
                      </m:sub>
                    </m:sSub>
                  </m:oMath>
                </a14:m>
                <a:r>
                  <a:rPr lang="en-US" altLang="zh-TW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800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    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 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400</m:t>
                        </m:r>
                      </m:sub>
                    </m:sSub>
                  </m:oMath>
                </a14:m>
                <a:r>
                  <a:rPr lang="en-US" altLang="zh-TW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   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150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        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100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         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  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        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24" y="6093296"/>
                <a:ext cx="757921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7BA2F3BC-56A3-A13A-55DE-3461FE6DD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538" y="1608128"/>
            <a:ext cx="6088804" cy="25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2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 Architecture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15" y="2151202"/>
            <a:ext cx="72501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148064" y="4267181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Ref: https://cvpr2022-tutorial-diffusion-models.github.io/</a:t>
            </a:r>
            <a:endParaRPr lang="zh-TW" altLang="en-US" sz="10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547664" y="4839749"/>
            <a:ext cx="6264696" cy="1686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err="1"/>
              <a:t>Unet</a:t>
            </a:r>
            <a:r>
              <a:rPr lang="en-US" altLang="zh-TW" sz="2000" dirty="0"/>
              <a:t> with residual block and self-attention and add time </a:t>
            </a:r>
            <a:r>
              <a:rPr lang="en-US" altLang="zh-TW" sz="2000" dirty="0" err="1"/>
              <a:t>embeding</a:t>
            </a:r>
            <a:r>
              <a:rPr lang="en-US" altLang="zh-TW" sz="2000" dirty="0"/>
              <a:t> to conditioned with time step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0665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and Sampling</a:t>
            </a:r>
            <a:endParaRPr lang="zh-TW" alt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1" y="1710308"/>
            <a:ext cx="8229600" cy="22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827584" y="4221088"/>
            <a:ext cx="3456384" cy="1686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/>
              <a:t>Forward Process</a:t>
            </a:r>
          </a:p>
          <a:p>
            <a:r>
              <a:rPr lang="en-US" altLang="zh-TW" sz="2000" dirty="0"/>
              <a:t>Loss Function</a:t>
            </a:r>
            <a:endParaRPr lang="zh-TW" altLang="en-US" sz="20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788024" y="4190527"/>
            <a:ext cx="3456384" cy="1686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/>
              <a:t>Reverse Process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78082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262</Words>
  <Application>Microsoft Office PowerPoint</Application>
  <PresentationFormat>如螢幕大小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Denoising Diffusion Probabilistic Models</vt:lpstr>
      <vt:lpstr>Outline</vt:lpstr>
      <vt:lpstr>Introduction</vt:lpstr>
      <vt:lpstr>Method</vt:lpstr>
      <vt:lpstr>Forward Process</vt:lpstr>
      <vt:lpstr>Training Objective</vt:lpstr>
      <vt:lpstr>Reverse Process</vt:lpstr>
      <vt:lpstr>Network Architecture</vt:lpstr>
      <vt:lpstr>Training and Sampling</vt:lpstr>
      <vt:lpstr>Experiment</vt:lpstr>
      <vt:lpstr>Conclusion</vt:lpstr>
      <vt:lpstr>Thanks for your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High-Resolution Image Synthesis with Latent Diffusion Model</dc:title>
  <dc:creator>os</dc:creator>
  <cp:lastModifiedBy>os</cp:lastModifiedBy>
  <cp:revision>64</cp:revision>
  <dcterms:created xsi:type="dcterms:W3CDTF">2022-11-02T06:16:01Z</dcterms:created>
  <dcterms:modified xsi:type="dcterms:W3CDTF">2022-11-09T06:15:59Z</dcterms:modified>
</cp:coreProperties>
</file>